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8E4B0-D095-4A31-AF8A-5DC6A07E7266}" type="datetimeFigureOut">
              <a:rPr lang="fr-FR" smtClean="0"/>
              <a:t>23/04/2014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77783-518C-467C-AF3C-7495B63C304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A5B8-B691-4EFE-A13C-B83BD430C903}" type="datetime1">
              <a:rPr lang="fr-FR" smtClean="0"/>
              <a:t>23/04/2014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DF07-2246-473D-B598-CB9F7ADF591A}" type="datetime1">
              <a:rPr lang="fr-FR" smtClean="0"/>
              <a:t>23/04/2014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8999-6ED2-4D8E-88D9-962B2B76ED75}" type="datetime1">
              <a:rPr lang="fr-FR" smtClean="0"/>
              <a:t>23/04/2014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9699-1C47-4CEC-93A0-EFA1A3C0F662}" type="datetime1">
              <a:rPr lang="fr-FR" smtClean="0"/>
              <a:t>23/04/2014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00B9-D5BA-4E08-8709-FA0665710BAA}" type="datetime1">
              <a:rPr lang="fr-FR" smtClean="0"/>
              <a:t>23/04/2014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CC2-1067-48B1-B62F-F8E992FF72A5}" type="datetime1">
              <a:rPr lang="fr-FR" smtClean="0"/>
              <a:t>23/04/2014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1C30-CD12-4C68-87C9-4EA04EDBD20F}" type="datetime1">
              <a:rPr lang="fr-FR" smtClean="0"/>
              <a:t>23/04/2014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19BF-8FD5-4D28-A061-B7B9DA42AA53}" type="datetime1">
              <a:rPr lang="fr-FR" smtClean="0"/>
              <a:t>23/04/2014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2C5B-994B-4032-9323-D2BCCD9ADDC3}" type="datetime1">
              <a:rPr lang="fr-FR" smtClean="0"/>
              <a:t>23/04/2014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615-0A3F-4FB1-A15A-E90DB5F3C9D0}" type="datetime1">
              <a:rPr lang="fr-FR" smtClean="0"/>
              <a:t>23/04/2014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FB3F-9DF4-4227-AEF2-C4902460A5D4}" type="datetime1">
              <a:rPr lang="fr-FR" smtClean="0"/>
              <a:t>23/04/2014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3886D-CBAF-4342-A79A-1591504831F4}" type="datetime1">
              <a:rPr lang="fr-FR" smtClean="0"/>
              <a:t>23/04/2014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Manuel des dossiers d'audit PME PMI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F90F-C286-449E-B58A-F30CA6BEE22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e-c-f.fr/templates/ja_elastica/images/logo-tran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e-c-f.fr/templates/ja_elastica/images/logo-tran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e-c-f.fr/templates/ja_elastica/images/logo-tran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e-c-f.fr/templates/ja_elastica/images/logo-tran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e-c-f.fr/templates/ja_elastica/images/logo-tran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e-c-f.fr/templates/ja_elastica/images/logo-tran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e-c-f.fr/templates/ja_elastica/images/logo-tran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Manuel des dossiers</a:t>
            </a:r>
            <a:br>
              <a:rPr lang="fr-FR" dirty="0"/>
            </a:br>
            <a:r>
              <a:rPr lang="fr-FR" dirty="0"/>
              <a:t>d’audit Pme-pmi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Mai 2014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Une nouvelle édition</a:t>
            </a:r>
          </a:p>
          <a:p>
            <a:r>
              <a:rPr lang="fr-FR" sz="1600" b="1" i="1" dirty="0" smtClean="0">
                <a:solidFill>
                  <a:schemeClr val="tx2"/>
                </a:solidFill>
              </a:rPr>
              <a:t>Mise en forme pour </a:t>
            </a:r>
            <a:r>
              <a:rPr lang="fr-FR" sz="1600" b="1" i="1" dirty="0" err="1" smtClean="0">
                <a:solidFill>
                  <a:schemeClr val="tx2"/>
                </a:solidFill>
              </a:rPr>
              <a:t>ecf</a:t>
            </a:r>
            <a:r>
              <a:rPr lang="fr-FR" sz="1600" b="1" i="1" dirty="0" smtClean="0">
                <a:solidFill>
                  <a:schemeClr val="tx2"/>
                </a:solidFill>
              </a:rPr>
              <a:t> par Michel RIBOLLET 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63975" y="3337560"/>
          <a:ext cx="1416050" cy="182880"/>
        </p:xfrm>
        <a:graphic>
          <a:graphicData uri="http://schemas.openxmlformats.org/drawingml/2006/table">
            <a:tbl>
              <a:tblPr/>
              <a:tblGrid>
                <a:gridCol w="14160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 descr="Experts-Comptables et Commissaires aux comptes de Franc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52500" cy="419100"/>
          </a:xfrm>
          <a:prstGeom prst="rect">
            <a:avLst/>
          </a:prstGeom>
          <a:noFill/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changements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Motivations :</a:t>
            </a:r>
          </a:p>
          <a:p>
            <a:pPr lvl="1"/>
            <a:r>
              <a:rPr lang="fr-FR" dirty="0" smtClean="0"/>
              <a:t>La précédente édition datait de 2008 : avant la sortie de la norme PE </a:t>
            </a:r>
          </a:p>
          <a:p>
            <a:pPr lvl="1"/>
            <a:r>
              <a:rPr lang="fr-FR" dirty="0" smtClean="0"/>
              <a:t>De nouvelles NEP sont sorties depuis, d’autres ont été modifiées (à la marge)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La pack PE, dont une partie a été</a:t>
            </a:r>
            <a:r>
              <a:rPr lang="fr-FR" dirty="0"/>
              <a:t> </a:t>
            </a:r>
            <a:r>
              <a:rPr lang="fr-FR" dirty="0" smtClean="0"/>
              <a:t>inspirée par nos supports n’a pas repris tous les éléments que nous fournissons : ils ont donc fait l’objet d’une mise à jour</a:t>
            </a:r>
            <a:endParaRPr lang="fr-FR" dirty="0"/>
          </a:p>
        </p:txBody>
      </p:sp>
      <p:pic>
        <p:nvPicPr>
          <p:cNvPr id="4" name="Picture 1" descr="Experts-Comptables et Commissaires aux comptes de Franc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52500" cy="419100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à jour et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/>
              <a:t>Les caractéristiques des entités à auditer avec ce support ont été complétées de critères qualitatifs :</a:t>
            </a:r>
          </a:p>
          <a:p>
            <a:r>
              <a:rPr lang="fr-FR" dirty="0" smtClean="0"/>
              <a:t>Concentration </a:t>
            </a:r>
            <a:r>
              <a:rPr lang="fr-FR" dirty="0"/>
              <a:t>de la propriété et de la direction entre les mains d’un petit nombre de </a:t>
            </a:r>
            <a:r>
              <a:rPr lang="fr-FR" dirty="0" smtClean="0"/>
              <a:t>personnes … </a:t>
            </a:r>
            <a:r>
              <a:rPr lang="fr-FR" dirty="0"/>
              <a:t>et </a:t>
            </a:r>
          </a:p>
          <a:p>
            <a:r>
              <a:rPr lang="fr-FR" dirty="0"/>
              <a:t>U</a:t>
            </a:r>
            <a:r>
              <a:rPr lang="fr-FR" dirty="0" smtClean="0"/>
              <a:t>n </a:t>
            </a:r>
            <a:r>
              <a:rPr lang="fr-FR" dirty="0"/>
              <a:t>ou plusieurs des attributs suivants :</a:t>
            </a:r>
          </a:p>
          <a:p>
            <a:pPr>
              <a:buNone/>
            </a:pPr>
            <a:r>
              <a:rPr lang="fr-FR" dirty="0"/>
              <a:t>		</a:t>
            </a:r>
            <a:r>
              <a:rPr lang="fr-FR" dirty="0" smtClean="0"/>
              <a:t>(</a:t>
            </a:r>
            <a:r>
              <a:rPr lang="fr-FR" dirty="0"/>
              <a:t>i) des transactions simples ou peu complexes ;</a:t>
            </a:r>
          </a:p>
          <a:p>
            <a:pPr>
              <a:buNone/>
            </a:pPr>
            <a:r>
              <a:rPr lang="fr-FR" dirty="0"/>
              <a:t>		(ii) une comptabilité simple ;</a:t>
            </a:r>
          </a:p>
          <a:p>
            <a:pPr>
              <a:buNone/>
            </a:pPr>
            <a:r>
              <a:rPr lang="fr-FR" dirty="0"/>
              <a:t>		(iii) une activité peu diversifiée ou peu de </a:t>
            </a:r>
            <a:r>
              <a:rPr lang="fr-FR" dirty="0" smtClean="0"/>
              <a:t>produits…</a:t>
            </a:r>
            <a:endParaRPr lang="fr-FR" dirty="0"/>
          </a:p>
          <a:p>
            <a:pPr>
              <a:buNone/>
            </a:pPr>
            <a:r>
              <a:rPr lang="fr-FR" dirty="0"/>
              <a:t>		(iv) des contrôles internes restreints ;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/>
              <a:t>	(v) peu de niveaux de direction 		</a:t>
            </a:r>
          </a:p>
          <a:p>
            <a:pPr>
              <a:buNone/>
            </a:pPr>
            <a:r>
              <a:rPr lang="fr-FR" dirty="0" smtClean="0"/>
              <a:t>		(</a:t>
            </a:r>
            <a:r>
              <a:rPr lang="fr-FR" dirty="0"/>
              <a:t>vi) peu </a:t>
            </a:r>
            <a:r>
              <a:rPr lang="fr-FR" dirty="0" smtClean="0"/>
              <a:t>d’employés…</a:t>
            </a:r>
            <a:endParaRPr lang="fr-FR" dirty="0"/>
          </a:p>
        </p:txBody>
      </p:sp>
      <p:pic>
        <p:nvPicPr>
          <p:cNvPr id="4" name="Picture 1" descr="Experts-Comptables et Commissaires aux comptes de Franc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52500" cy="419100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à jour et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L’importance du jugement professionnel a été mise en exergue</a:t>
            </a:r>
          </a:p>
          <a:p>
            <a:r>
              <a:rPr lang="fr-FR" dirty="0" smtClean="0"/>
              <a:t>La démarche d’audit classée en 3 étapes</a:t>
            </a:r>
          </a:p>
          <a:p>
            <a:pPr lvl="1" fontAlgn="base"/>
            <a:r>
              <a:rPr lang="fr-FR" dirty="0"/>
              <a:t>L’évaluation des risques d’anomalies significatives dans les états financiers ;</a:t>
            </a:r>
          </a:p>
          <a:p>
            <a:pPr lvl="1" fontAlgn="base"/>
            <a:r>
              <a:rPr lang="fr-FR" dirty="0"/>
              <a:t>La conception et la mise en œuvre de procédures </a:t>
            </a:r>
            <a:r>
              <a:rPr lang="fr-FR" dirty="0" smtClean="0"/>
              <a:t>d'audit;</a:t>
            </a:r>
            <a:endParaRPr lang="fr-FR" dirty="0"/>
          </a:p>
          <a:p>
            <a:pPr lvl="1" fontAlgn="base"/>
            <a:r>
              <a:rPr lang="fr-FR" dirty="0"/>
              <a:t>L’émission d’un rapport approprié basé sur les conclusions d’audit.</a:t>
            </a:r>
          </a:p>
          <a:p>
            <a:pPr lvl="1"/>
            <a:endParaRPr lang="fr-FR" dirty="0"/>
          </a:p>
        </p:txBody>
      </p:sp>
      <p:pic>
        <p:nvPicPr>
          <p:cNvPr id="4" name="Picture 1" descr="Experts-Comptables et Commissaires aux comptes de Franc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52500" cy="419100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à jour et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Référence au pack PE : le pack PE et nos fichiers sont présentés en complémentarité (feuilles maîtresse) et non en double emploi</a:t>
            </a:r>
          </a:p>
          <a:p>
            <a:r>
              <a:rPr lang="fr-FR" dirty="0" smtClean="0"/>
              <a:t>Référence est faite aux outils d’analyses sectorielles disponible à la boutique CSOEC</a:t>
            </a:r>
          </a:p>
          <a:p>
            <a:r>
              <a:rPr lang="fr-FR" dirty="0" smtClean="0"/>
              <a:t>Nouveau schéma des étapes de la mission avec référence aux nouvelles NEP</a:t>
            </a:r>
          </a:p>
          <a:p>
            <a:r>
              <a:rPr lang="fr-FR" dirty="0" smtClean="0"/>
              <a:t>Intégration d’une nouvelle feuille travail sur l’approche par les risques, complétant </a:t>
            </a:r>
            <a:r>
              <a:rPr lang="fr-FR" smtClean="0"/>
              <a:t>les précédentes</a:t>
            </a:r>
            <a:endParaRPr lang="fr-FR" dirty="0"/>
          </a:p>
        </p:txBody>
      </p:sp>
      <p:pic>
        <p:nvPicPr>
          <p:cNvPr id="4" name="Picture 1" descr="Experts-Comptables et Commissaires aux comptes de Franc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52500" cy="419100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à jour et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Mise à jour des NEP citées </a:t>
            </a:r>
          </a:p>
          <a:p>
            <a:r>
              <a:rPr lang="fr-FR" dirty="0" smtClean="0"/>
              <a:t>Mise à jour de la lettre de mission (référence à la NEP PE, annexe DDL…</a:t>
            </a:r>
          </a:p>
          <a:p>
            <a:r>
              <a:rPr lang="fr-FR" dirty="0" smtClean="0"/>
              <a:t>Mise à jour du programme de travail pré-paramétré du Dossier annuel</a:t>
            </a:r>
          </a:p>
          <a:p>
            <a:r>
              <a:rPr lang="fr-FR" dirty="0" smtClean="0"/>
              <a:t>Note explicative sur les rapports renvoyant aux supports CNCC</a:t>
            </a:r>
          </a:p>
        </p:txBody>
      </p:sp>
      <p:pic>
        <p:nvPicPr>
          <p:cNvPr id="4" name="Picture 1" descr="Experts-Comptables et Commissaires aux comptes de Franc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52500" cy="419100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à jour et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de nombreux liens hypertextes</a:t>
            </a:r>
          </a:p>
          <a:p>
            <a:r>
              <a:rPr lang="fr-FR" dirty="0" smtClean="0"/>
              <a:t>Annotation des nouveautés :</a:t>
            </a:r>
          </a:p>
          <a:p>
            <a:pPr lvl="1"/>
            <a:r>
              <a:rPr lang="fr-FR" dirty="0" smtClean="0"/>
              <a:t>Blanchiment (nouvelle NEP)</a:t>
            </a:r>
          </a:p>
          <a:p>
            <a:pPr lvl="1"/>
            <a:r>
              <a:rPr lang="fr-FR" dirty="0" smtClean="0"/>
              <a:t>Faits délictueux : indication d’un projet CNCC sur une pratique professionnelle</a:t>
            </a:r>
          </a:p>
          <a:p>
            <a:pPr lvl="1"/>
            <a:r>
              <a:rPr lang="fr-FR" dirty="0" smtClean="0"/>
              <a:t>…/…</a:t>
            </a:r>
          </a:p>
          <a:p>
            <a:pPr lvl="1">
              <a:buNone/>
            </a:pPr>
            <a:endParaRPr lang="fr-FR" dirty="0"/>
          </a:p>
        </p:txBody>
      </p:sp>
      <p:pic>
        <p:nvPicPr>
          <p:cNvPr id="4" name="Picture 1" descr="Experts-Comptables et Commissaires aux comptes de Franc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52500" cy="419100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Manuel des dossiers d'audit PME PMI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372</Words>
  <Application>Microsoft Office PowerPoint</Application>
  <PresentationFormat>Affichage à l'écran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Manuel des dossiers d’audit Pme-pmi </vt:lpstr>
      <vt:lpstr>Quels changements ?</vt:lpstr>
      <vt:lpstr>Mise à jour et nouveautés</vt:lpstr>
      <vt:lpstr>Mise à jour et nouveautés</vt:lpstr>
      <vt:lpstr>Mise à jour et nouveautés</vt:lpstr>
      <vt:lpstr>Mise à jour et nouveautés</vt:lpstr>
      <vt:lpstr>Mise à jour et nouveautés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Manuel des dossiers d’audit Pme-pmi</dc:title>
  <dc:creator>Michel RIBOLLET</dc:creator>
  <cp:lastModifiedBy>Michel RIBOLLET</cp:lastModifiedBy>
  <cp:revision>7</cp:revision>
  <dcterms:created xsi:type="dcterms:W3CDTF">2014-04-23T14:46:59Z</dcterms:created>
  <dcterms:modified xsi:type="dcterms:W3CDTF">2014-04-23T15:17:16Z</dcterms:modified>
</cp:coreProperties>
</file>